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303" r:id="rId2"/>
    <p:sldId id="308" r:id="rId3"/>
    <p:sldId id="309" r:id="rId4"/>
    <p:sldId id="304" r:id="rId5"/>
    <p:sldId id="322" r:id="rId6"/>
    <p:sldId id="326" r:id="rId7"/>
    <p:sldId id="323" r:id="rId8"/>
    <p:sldId id="338" r:id="rId9"/>
    <p:sldId id="337" r:id="rId10"/>
    <p:sldId id="332" r:id="rId11"/>
    <p:sldId id="324" r:id="rId12"/>
    <p:sldId id="339" r:id="rId13"/>
    <p:sldId id="325" r:id="rId14"/>
    <p:sldId id="315" r:id="rId15"/>
    <p:sldId id="335" r:id="rId16"/>
    <p:sldId id="334" r:id="rId17"/>
    <p:sldId id="311" r:id="rId18"/>
    <p:sldId id="313" r:id="rId19"/>
    <p:sldId id="314" r:id="rId20"/>
    <p:sldId id="316" r:id="rId21"/>
    <p:sldId id="317" r:id="rId22"/>
    <p:sldId id="336" r:id="rId23"/>
    <p:sldId id="329" r:id="rId24"/>
    <p:sldId id="328" r:id="rId25"/>
    <p:sldId id="330" r:id="rId26"/>
    <p:sldId id="307" r:id="rId27"/>
    <p:sldId id="331" r:id="rId2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4607" autoAdjust="0"/>
  </p:normalViewPr>
  <p:slideViewPr>
    <p:cSldViewPr snapToGrid="0">
      <p:cViewPr varScale="1">
        <p:scale>
          <a:sx n="77" d="100"/>
          <a:sy n="77" d="100"/>
        </p:scale>
        <p:origin x="-84" y="-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8E1E7-0E0F-464B-A2F9-6845FAEB56A2}" type="datetimeFigureOut">
              <a:rPr lang="hr-BA" smtClean="0"/>
              <a:pPr/>
              <a:t>21. 3. 2024.</a:t>
            </a:fld>
            <a:endParaRPr lang="hr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0C51C-ECDC-4F46-9692-E3F3B17ECFEE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8E1E7-0E0F-464B-A2F9-6845FAEB56A2}" type="datetimeFigureOut">
              <a:rPr lang="hr-BA" smtClean="0"/>
              <a:pPr/>
              <a:t>21. 3. 2024.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0C51C-ECDC-4F46-9692-E3F3B17ECFEE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8E1E7-0E0F-464B-A2F9-6845FAEB56A2}" type="datetimeFigureOut">
              <a:rPr lang="hr-BA" smtClean="0"/>
              <a:pPr/>
              <a:t>21. 3. 2024.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0C51C-ECDC-4F46-9692-E3F3B17ECFEE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8E1E7-0E0F-464B-A2F9-6845FAEB56A2}" type="datetimeFigureOut">
              <a:rPr lang="hr-BA" smtClean="0"/>
              <a:pPr/>
              <a:t>21. 3. 2024.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0C51C-ECDC-4F46-9692-E3F3B17ECFEE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8E1E7-0E0F-464B-A2F9-6845FAEB56A2}" type="datetimeFigureOut">
              <a:rPr lang="hr-BA" smtClean="0"/>
              <a:pPr/>
              <a:t>21. 3. 2024.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0C51C-ECDC-4F46-9692-E3F3B17ECFEE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8E1E7-0E0F-464B-A2F9-6845FAEB56A2}" type="datetimeFigureOut">
              <a:rPr lang="hr-BA" smtClean="0"/>
              <a:pPr/>
              <a:t>21. 3. 2024.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0C51C-ECDC-4F46-9692-E3F3B17ECFEE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8E1E7-0E0F-464B-A2F9-6845FAEB56A2}" type="datetimeFigureOut">
              <a:rPr lang="hr-BA" smtClean="0"/>
              <a:pPr/>
              <a:t>21. 3. 2024.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0C51C-ECDC-4F46-9692-E3F3B17ECFEE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8E1E7-0E0F-464B-A2F9-6845FAEB56A2}" type="datetimeFigureOut">
              <a:rPr lang="hr-BA" smtClean="0"/>
              <a:pPr/>
              <a:t>21. 3. 2024.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0C51C-ECDC-4F46-9692-E3F3B17ECFEE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8E1E7-0E0F-464B-A2F9-6845FAEB56A2}" type="datetimeFigureOut">
              <a:rPr lang="hr-BA" smtClean="0"/>
              <a:pPr/>
              <a:t>21. 3. 2024.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0C51C-ECDC-4F46-9692-E3F3B17ECFEE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8E1E7-0E0F-464B-A2F9-6845FAEB56A2}" type="datetimeFigureOut">
              <a:rPr lang="hr-BA" smtClean="0"/>
              <a:pPr/>
              <a:t>21. 3. 2024.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0C51C-ECDC-4F46-9692-E3F3B17ECFEE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A8E1E7-0E0F-464B-A2F9-6845FAEB56A2}" type="datetimeFigureOut">
              <a:rPr lang="hr-BA" smtClean="0"/>
              <a:pPr/>
              <a:t>21. 3. 2024.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50C51C-ECDC-4F46-9692-E3F3B17ECFEE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FA8E1E7-0E0F-464B-A2F9-6845FAEB56A2}" type="datetimeFigureOut">
              <a:rPr lang="hr-BA" smtClean="0"/>
              <a:pPr/>
              <a:t>21. 3. 2024.</a:t>
            </a:fld>
            <a:endParaRPr lang="hr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450C51C-ECDC-4F46-9692-E3F3B17ECFEE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1118287"/>
          </a:xfrm>
        </p:spPr>
        <p:txBody>
          <a:bodyPr/>
          <a:lstStyle/>
          <a:p>
            <a:r>
              <a:rPr lang="sr-Cyrl-RS" b="1" dirty="0" smtClean="0"/>
              <a:t>           САРАДЊА ШКОЛЕ И ПОРОДИЦЕ</a:t>
            </a:r>
            <a:endParaRPr lang="en-US" b="1" dirty="0"/>
          </a:p>
        </p:txBody>
      </p:sp>
      <p:pic>
        <p:nvPicPr>
          <p:cNvPr id="3" name="Content Placeholder 5" descr="csm_Fotolia_83238846_S_d2e5647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2955" y="1729346"/>
            <a:ext cx="6350000" cy="424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206" y="2162433"/>
            <a:ext cx="2347784" cy="2088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Родитељски састанци</a:t>
            </a:r>
            <a:endParaRPr lang="en-US" sz="2400" dirty="0"/>
          </a:p>
        </p:txBody>
      </p:sp>
      <p:sp>
        <p:nvSpPr>
          <p:cNvPr id="3" name="Flowchart: Connector 2"/>
          <p:cNvSpPr/>
          <p:nvPr/>
        </p:nvSpPr>
        <p:spPr>
          <a:xfrm>
            <a:off x="5239265" y="2298356"/>
            <a:ext cx="2434281" cy="249606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Савет родитеља</a:t>
            </a:r>
            <a:endParaRPr lang="en-US" sz="2400" dirty="0"/>
          </a:p>
        </p:txBody>
      </p:sp>
      <p:sp>
        <p:nvSpPr>
          <p:cNvPr id="4" name="Flowchart: Connector 3"/>
          <p:cNvSpPr/>
          <p:nvPr/>
        </p:nvSpPr>
        <p:spPr>
          <a:xfrm>
            <a:off x="9630031" y="350109"/>
            <a:ext cx="2561969" cy="2108886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Директор</a:t>
            </a:r>
            <a:endParaRPr lang="en-US" sz="2400" dirty="0"/>
          </a:p>
        </p:txBody>
      </p:sp>
      <p:sp>
        <p:nvSpPr>
          <p:cNvPr id="5" name="Flowchart: Connector 4"/>
          <p:cNvSpPr/>
          <p:nvPr/>
        </p:nvSpPr>
        <p:spPr>
          <a:xfrm>
            <a:off x="9922476" y="2891480"/>
            <a:ext cx="2269524" cy="1771138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Школски одбор</a:t>
            </a:r>
            <a:endParaRPr lang="en-US" sz="2400" dirty="0"/>
          </a:p>
        </p:txBody>
      </p:sp>
      <p:sp>
        <p:nvSpPr>
          <p:cNvPr id="6" name="Flowchart: Connector 5"/>
          <p:cNvSpPr/>
          <p:nvPr/>
        </p:nvSpPr>
        <p:spPr>
          <a:xfrm>
            <a:off x="9461157" y="4782066"/>
            <a:ext cx="2730843" cy="2075934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/>
              <a:t>Наставничко веће</a:t>
            </a:r>
            <a:endParaRPr lang="en-US" sz="2400" dirty="0"/>
          </a:p>
        </p:txBody>
      </p:sp>
      <p:sp>
        <p:nvSpPr>
          <p:cNvPr id="19" name="Bevel 18"/>
          <p:cNvSpPr/>
          <p:nvPr/>
        </p:nvSpPr>
        <p:spPr>
          <a:xfrm>
            <a:off x="1729946" y="506627"/>
            <a:ext cx="5226908" cy="1025611"/>
          </a:xfrm>
          <a:prstGeom prst="beve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u="sng" dirty="0" smtClean="0"/>
              <a:t>Комуникација је двосмерна</a:t>
            </a:r>
          </a:p>
          <a:p>
            <a:pPr algn="ctr"/>
            <a:r>
              <a:rPr lang="sr-Cyrl-RS" sz="2400" b="1" u="sng" dirty="0" smtClean="0"/>
              <a:t>*родитељ-школа*</a:t>
            </a:r>
            <a:endParaRPr lang="en-US" sz="2400" b="1" u="sng" dirty="0"/>
          </a:p>
        </p:txBody>
      </p:sp>
      <p:sp>
        <p:nvSpPr>
          <p:cNvPr id="20" name="Bevel 19"/>
          <p:cNvSpPr/>
          <p:nvPr/>
        </p:nvSpPr>
        <p:spPr>
          <a:xfrm>
            <a:off x="2883245" y="2310712"/>
            <a:ext cx="2393092" cy="716691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питања, предлози, одговори, одлуке</a:t>
            </a:r>
            <a:endParaRPr lang="en-US" dirty="0"/>
          </a:p>
        </p:txBody>
      </p:sp>
      <p:sp>
        <p:nvSpPr>
          <p:cNvPr id="27" name="Left-Right Arrow 26"/>
          <p:cNvSpPr/>
          <p:nvPr/>
        </p:nvSpPr>
        <p:spPr>
          <a:xfrm>
            <a:off x="2755557" y="3163331"/>
            <a:ext cx="2335427" cy="4324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>
            <a:off x="7863016" y="3488724"/>
            <a:ext cx="1972962" cy="4324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-Right Arrow 28"/>
          <p:cNvSpPr/>
          <p:nvPr/>
        </p:nvSpPr>
        <p:spPr>
          <a:xfrm rot="2062916">
            <a:off x="7222127" y="5233952"/>
            <a:ext cx="2046370" cy="4324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-Right Arrow 29"/>
          <p:cNvSpPr/>
          <p:nvPr/>
        </p:nvSpPr>
        <p:spPr>
          <a:xfrm rot="20191328">
            <a:off x="7355326" y="1869512"/>
            <a:ext cx="2402104" cy="4324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evel 30"/>
          <p:cNvSpPr/>
          <p:nvPr/>
        </p:nvSpPr>
        <p:spPr>
          <a:xfrm rot="19905334">
            <a:off x="6912601" y="869486"/>
            <a:ext cx="2639836" cy="974707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питања, предлози, ставови, одговори, одлуке</a:t>
            </a:r>
            <a:endParaRPr lang="en-US" dirty="0"/>
          </a:p>
        </p:txBody>
      </p:sp>
      <p:sp>
        <p:nvSpPr>
          <p:cNvPr id="32" name="Bevel 31"/>
          <p:cNvSpPr/>
          <p:nvPr/>
        </p:nvSpPr>
        <p:spPr>
          <a:xfrm>
            <a:off x="7837573" y="2542906"/>
            <a:ext cx="2544083" cy="900900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питања, предлози,  одговори, одлуке</a:t>
            </a:r>
            <a:endParaRPr lang="en-US" dirty="0"/>
          </a:p>
        </p:txBody>
      </p:sp>
      <p:sp>
        <p:nvSpPr>
          <p:cNvPr id="33" name="Bevel 32"/>
          <p:cNvSpPr/>
          <p:nvPr/>
        </p:nvSpPr>
        <p:spPr>
          <a:xfrm rot="1995299">
            <a:off x="7434096" y="4532947"/>
            <a:ext cx="2642610" cy="854953"/>
          </a:xfrm>
          <a:prstGeom prst="beve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питања, предлози, одговори, одлуке, ставови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173" y="-178638"/>
            <a:ext cx="5080000" cy="1162050"/>
          </a:xfrm>
        </p:spPr>
        <p:txBody>
          <a:bodyPr/>
          <a:lstStyle/>
          <a:p>
            <a:r>
              <a:rPr lang="sr-Cyrl-RS" dirty="0" smtClean="0"/>
              <a:t>Облици сарадње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1891" y="1322173"/>
            <a:ext cx="10871200" cy="44484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>Хуманитарне акције, донације</a:t>
            </a:r>
          </a:p>
          <a:p>
            <a:pPr>
              <a:buNone/>
            </a:pPr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Пружају могућност родитељима да активно учествују и сарађују са школом кроз племените и хумане пројекте.</a:t>
            </a:r>
          </a:p>
          <a:p>
            <a:pPr>
              <a:buNone/>
            </a:pPr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>Информисање-школски сајт</a:t>
            </a:r>
          </a:p>
          <a:p>
            <a:pPr>
              <a:buNone/>
            </a:pPr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Омогућава родитељима да прате актуелности у школи, као што су различите манифестације, пројекти, посете и томе слично.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>Учешће у самовредновању рада школе</a:t>
            </a:r>
          </a:p>
          <a:p>
            <a:pPr>
              <a:buNone/>
            </a:pPr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 оквиру самоевалуације школе родитељи као партнери, попуњавају упитнике, а све у циљу очувања добре праксе, отклањање недостатака, уочавање развојних приоритета и ефикаснијег начина за подршку ученицима.</a:t>
            </a:r>
          </a:p>
          <a:p>
            <a:endParaRPr lang="en-US" sz="2000" dirty="0"/>
          </a:p>
        </p:txBody>
      </p:sp>
      <p:pic>
        <p:nvPicPr>
          <p:cNvPr id="6" name="Picture 5" descr="parent-teacher-rel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9643" y="0"/>
            <a:ext cx="2047103" cy="2034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Облици сарадње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2529" y="1617029"/>
            <a:ext cx="5741773" cy="698500"/>
          </a:xfrm>
        </p:spPr>
        <p:txBody>
          <a:bodyPr>
            <a:normAutofit/>
          </a:bodyPr>
          <a:lstStyle/>
          <a:p>
            <a:r>
              <a:rPr lang="sr-Cyrl-RS" sz="2000" b="1" u="sng" dirty="0" smtClean="0"/>
              <a:t>Учеш</a:t>
            </a:r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>ће у спољашњем вредновању рада школе</a:t>
            </a:r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Спољашње вредновање је процес процене квалитета установе од стране овлашћених лица која нису непосредно укључена у рад установе и спроводи се у циљу утврђивања и остваривања прописаних циљева и исхода образовања и васпитања и осигурања квалитета система образовања и васпитања у целини.</a:t>
            </a:r>
          </a:p>
          <a:p>
            <a:pPr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Спољашње вредновање школе врши се између осталог и на основу,</a:t>
            </a: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-разговора  са директором, стручним сарадницима, наставницима, ученицима, родитељима, односно другим законским заступницима и другим лицима од значаја за живот и рад школе.</a:t>
            </a: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-родитељи попуњавајући анкете и упитнике, као и кроз разговор са екстерним евалуаторима дају своје мишљење оцењују рад школе.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Облици сарадње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>Анкете и упитници о испитивањима потреба родитеља</a:t>
            </a: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На почетку и на крају године школа може направити анкету која ће омогућити родитељима  да са запосленима у школи поделе своје задовољство, идеје за унапређење, у чему им је потребна помоћ и слично.</a:t>
            </a:r>
          </a:p>
          <a:p>
            <a:pPr>
              <a:buNone/>
            </a:pPr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>Кутија за предлоге</a:t>
            </a: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Омогућава родитељима да у писаном облику са школом поделе своје идеје и предлоге.</a:t>
            </a:r>
            <a:endParaRPr lang="en-US" sz="2000" dirty="0" smtClean="0"/>
          </a:p>
          <a:p>
            <a:pPr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6" name="Picture 5" descr="parent-teacher-rel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7947" y="0"/>
            <a:ext cx="2495362" cy="2479717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926757" y="4757351"/>
            <a:ext cx="10441459" cy="1902941"/>
          </a:xfrm>
          <a:prstGeom prst="doubleWav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Подаци показују да се сарадња породице и школе углавном заснива на родитељским састанцима и индивидуалним разговорима, мали број наставника организује тематска предавања и радионице за родитеље.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938" y="-383060"/>
            <a:ext cx="9997440" cy="3027405"/>
          </a:xfrm>
        </p:spPr>
        <p:txBody>
          <a:bodyPr>
            <a:normAutofit/>
          </a:bodyPr>
          <a:lstStyle/>
          <a:p>
            <a:r>
              <a:rPr lang="sr-Cyrl-RS" dirty="0" smtClean="0"/>
              <a:t>Неспоразуми се ипак дешавају !</a:t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38864" y="671691"/>
            <a:ext cx="8946292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Чињеница је да је у последње време присутно узајамно неразумевање и супроставњени вредносни погледи између породице  и школе, као два чиниоца најбитнија за квалитет образовања и васпитања деце.</a:t>
            </a:r>
          </a:p>
          <a:p>
            <a:endParaRPr lang="sr-Cyrl-RS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sr-Cyrl-RS" sz="2000" u="sng" dirty="0" smtClean="0">
                <a:latin typeface="Times New Roman" pitchFamily="18" charset="0"/>
                <a:cs typeface="Times New Roman" pitchFamily="18" charset="0"/>
              </a:rPr>
              <a:t>Примери ситуација у којима се дешавају неспоразуми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Истраживања показују , да родитељи нису довољно упућени у процес инклузивног образовања и често се чују коментари родитеља против инклузивног образовања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Неспоразуми се дешавају, када родитељи и школа исту ситуацију посматрају различито.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На пример, родитељи сматрају да је дете живахно и енергично, а наставници недисциплиновано.</a:t>
            </a: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Извор неспоразума могу бити и оцене. Поједини родитељи се са слабијим оценама суочавају конструктивно, покушавају да реше проблем у сарадњи са наставницима, други родитељи криве наставнике за лоше оцене, сматрају да наставник није објективан или да има нешто против њиховог детета.</a:t>
            </a: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47" y="432486"/>
            <a:ext cx="9997440" cy="5325762"/>
          </a:xfrm>
        </p:spPr>
        <p:txBody>
          <a:bodyPr>
            <a:normAutofit fontScale="90000"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Високообразовани родитељи се понекад према наставницима односе подцењивачки, јер мисле да знају више од наставника.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* Родитељи су често презаузети послом, па немају времена да долазе у школу, а то се одражава на сарадњу између школе и породице.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 * Дешава се да родитељи љути и бесни дојуре у школу, када настане проблем, не прихватају проблем, већ бране дете. 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* Приметна је и директна пропоционалност између нивоа образовања родитеља и формирања става према мишљену  наставника и својој деци.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Па тако, родитељи који имају нижи степен образовања показују виши ниво негативног самопоштовања. Мање очекују од своје деце и мање су сарадљиви.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Насупрот томе, родитељи који имају виши ниво образовања имају и виши ниво позитивног самопоштовања, имају већа очекивања од своје деце и остварију већу сарадњу са школом.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008" y="1680519"/>
            <a:ext cx="9997440" cy="21834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Корисно је, не улазити у расправу са родитељима!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Најбољи приступ током сарадње са родитељима ја “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пронаћи решење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”, а не “</a:t>
            </a:r>
            <a:r>
              <a:rPr lang="sr-Cyrl-RS" sz="2000" b="1" dirty="0" smtClean="0">
                <a:latin typeface="Times New Roman" pitchFamily="18" charset="0"/>
                <a:cs typeface="Times New Roman" pitchFamily="18" charset="0"/>
              </a:rPr>
              <a:t>утврђивати ко </a:t>
            </a:r>
            <a:r>
              <a:rPr lang="sr-Cyrl-RS" sz="2000" b="1" smtClean="0">
                <a:latin typeface="Times New Roman" pitchFamily="18" charset="0"/>
                <a:cs typeface="Times New Roman" pitchFamily="18" charset="0"/>
              </a:rPr>
              <a:t>је крив!</a:t>
            </a:r>
            <a:r>
              <a:rPr lang="sr-Cyrl-RS" sz="200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6605" y="1655806"/>
            <a:ext cx="10871200" cy="48685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-Родитељ не познаје добро своје дете;</a:t>
            </a: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-низак културни или педагошки ниво образовања родитеља;</a:t>
            </a: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-нереална очекивања од наставника и школе;</a:t>
            </a: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-теже сметње у развоју појединих ученика, неприхватање реалне ситуације од стране родитеља, родитељ одбија помоћ у виду израде ИОП-а;</a:t>
            </a: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-лоше је када се родитељ због одређеног проблема одмах обрати педагошко-психолошкој служби или директору, а заобиђе разредног старешину;</a:t>
            </a: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-нерешени сукоби и поремећени односи у породици; </a:t>
            </a: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-неспоразуми између детета и наставника;</a:t>
            </a: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-родитељи оправдавају дететове грешке: изостанке из школе, заборављени материјал и неурађене домаће задатке;</a:t>
            </a: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-омаловажавање захтева које постављају наставници;</a:t>
            </a: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-омаловажавање школе као образовне институције и њеног значаја у одрастању детета...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599" y="216778"/>
            <a:ext cx="6532605" cy="1162050"/>
          </a:xfrm>
        </p:spPr>
        <p:txBody>
          <a:bodyPr/>
          <a:lstStyle/>
          <a:p>
            <a:r>
              <a:rPr lang="sr-Cyrl-RS" dirty="0" smtClean="0"/>
              <a:t>Ометајући фактори успешне сарадње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298357"/>
            <a:ext cx="9997440" cy="3336324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sz="2200" dirty="0" smtClean="0"/>
              <a:t>-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Немојте комуницирати са учитељем путем друштвеник мрежа и смс порука, једино уколико је хитно;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-заказујте индивидуалне разговоре барем једном у току полугодишта, а чешће ако постоји проблем;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-увек будите искрени, јер сте са наставницима на истој страни, а не на супростављеној;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-уредно се одазовите на родитељске састанке и учествујте на њима;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-систематски пратите рад, напредовање и понашање свог детета;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-омогућите детету правилан емотиван и социјални развој;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-предузимајте мере када дође до проблема;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-имајте разумевања за повремене неуспехе;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-захтеви родитеља треба да су у складу са могућностима детета, у супротном дете губи веру у себе и постаје безвољно...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2273643" y="951471"/>
            <a:ext cx="8044249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Cyrl-RS" sz="3600" dirty="0" smtClean="0"/>
              <a:t>Како унапредити и побољшати сарадњу са школом ако сте родитељ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150" y="2313185"/>
            <a:ext cx="9997440" cy="2197032"/>
          </a:xfrm>
        </p:spPr>
        <p:txBody>
          <a:bodyPr>
            <a:normAutofit fontScale="90000"/>
          </a:bodyPr>
          <a:lstStyle/>
          <a:p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-Наставник је покретач сарадње;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-обавестити родитеље о успеху ученика, уложеном труду, помаку ученика који је остварио у односу на претходни период, похвалите понашање детета, а родитељ ће се осетити поносним;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-потребно је разговарати о томе шта је дете постигло и о могућностима да дете даље напредује и помоћи родитељима да добију конкретне идеје о томе шта могу радити код куће од активности;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-уколико, само зовемо родитеље када се јаве проблеми, долази до неповерења;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-родитељима дајте и поруку признања за остварене дететове резултате, а и њихово ангажовање;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-придавање пажње процесу учења и труду које дете улаже, а не само крајњим резултатима;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-омогућити родитељима да попричају са вама и да вас упознају;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-Пример, уколико, дете дође из школе и каже да је добило јединицу, јер га наставница физике “не воли”, већина родитеља ће изградити негативну слику о наставници. Међутим, ако су претходно имали прилику да попричају са наставницом, упознају се са њеним начином рада, захтевима и осталим биће способни да донесу реалан суд о ономе што дете говори...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hr-BA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5624" y="0"/>
            <a:ext cx="6549079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Cyrl-RS" sz="2800" dirty="0" smtClean="0"/>
              <a:t>Како унапредити и побољшати сарадњу са школом ако сте наставник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658" y="1383957"/>
            <a:ext cx="7710617" cy="310154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Успех ученика у великој мери зависи од комуникације између родитеља и наставника. 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Од самог почетка школовања родитељи би требало да граде позитиван однос према  наставницима, педагошко-психолошкој служи и осталим запосленима у школи,  како би ученици на време схватили да је школа место где се родитељи срећу са наставницима и граде </a:t>
            </a:r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>пријатељске односе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4" descr="1597995993_de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2345" y="3286897"/>
            <a:ext cx="2519655" cy="3209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46" y="842732"/>
            <a:ext cx="9997440" cy="4841377"/>
          </a:xfrm>
        </p:spPr>
        <p:txBody>
          <a:bodyPr>
            <a:normAutofit fontScale="90000"/>
          </a:bodyPr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       Примери добре праксе који могу</a:t>
            </a:r>
            <a:br>
              <a:rPr lang="sr-Cyrl-R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                  побољшати сарадњу</a:t>
            </a:r>
            <a:br>
              <a:rPr lang="sr-Cyrl-R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Мини пројекти</a:t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Примери заједничких активности родитеља и школе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b="1" i="1" u="sng" dirty="0" smtClean="0">
                <a:latin typeface="Times New Roman" pitchFamily="18" charset="0"/>
                <a:cs typeface="Times New Roman" pitchFamily="18" charset="0"/>
              </a:rPr>
              <a:t>Родитељи родитељима</a:t>
            </a:r>
            <a:r>
              <a:rPr lang="sr-Cyrl-RS" sz="2000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i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 оквиру ових радионица родитељи чија деца завршавају школу, а остварили су одличне резултате у области учења и владања представљају своја искуства, навике ученика и однос према раду који доноси одличне резултате другим родитељима. 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Родитељи се припремају код куће, за овај начин комуникације са другим родитељима. 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Презентују рад своје деце другим родитељима, породичну климу и остале чиниоце који доводе до успеха. </a:t>
            </a:r>
            <a:r>
              <a:rPr lang="sr-Cyrl-RS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3" descr="20210309182944_6503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9261" y="1532709"/>
            <a:ext cx="3875452" cy="2583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370" y="1522351"/>
            <a:ext cx="9997440" cy="5100870"/>
          </a:xfrm>
        </p:spPr>
        <p:txBody>
          <a:bodyPr>
            <a:normAutofit fontScale="90000"/>
          </a:bodyPr>
          <a:lstStyle/>
          <a:p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  <a:t>Здрав начин живота</a:t>
            </a:r>
            <a:b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Организовати сајам здравља у школи, који има за циљ да подстакне породице на здравију исхрану и здравије стилове живота.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Родитељи из струке, на пример доктори, нутриционисти, насавници физичког и здравственог васпитања могу дати допринос у виду идеја и организације сајма.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  <a:t>Изградити радне навике</a:t>
            </a:r>
            <a:b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Организовати саветодавне  радионице које ће помоћи родитељима да код куће имају лакшу и једноставнију сарадњу са децом , а везане за израду домаћих задатака, континуирано учење и слично.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  <a:t>Дани без насиља</a:t>
            </a:r>
            <a:b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 Радионице о вршњачком насиљу, препознавању, превенцији и одговорном реаговању у датим ситуацијама.</a:t>
            </a:r>
            <a: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  <a:t>Водич кроз Основну школу</a:t>
            </a:r>
            <a:b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Радионица коју родитељи  припремају за  родитеље следећих генерација о својим искуствима и примерима добре праксе.</a:t>
            </a:r>
            <a: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b="1" i="1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005" y="2038865"/>
            <a:ext cx="9997440" cy="303976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sz="4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4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Ово су само неки од примера који могу бити драгоцена помоћ родитељима.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Овакве радионице активирају све актере образовања, зближавају их и олакшавају решавање многих проблема у области образовања и васпитања. 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Ту могу бити укључени родитељи, ученици, наставници, здравствени радници, представници локалне заједнице, психолози, педагози...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Оваква едукација не пружа само подршку и сарадњу , него и изобиље знања и искуства.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4194" y="310472"/>
            <a:ext cx="8103287" cy="1472184"/>
          </a:xfrm>
        </p:spPr>
        <p:txBody>
          <a:bodyPr>
            <a:normAutofit/>
          </a:bodyPr>
          <a:lstStyle/>
          <a:p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3200" dirty="0" smtClean="0">
                <a:latin typeface="Calibri" pitchFamily="34" charset="0"/>
                <a:cs typeface="Calibri" pitchFamily="34" charset="0"/>
              </a:rPr>
              <a:t>од узајамне сарадње породице и школе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8296" y="1816443"/>
            <a:ext cx="9875520" cy="3150973"/>
          </a:xfrm>
        </p:spPr>
        <p:txBody>
          <a:bodyPr>
            <a:noAutofit/>
          </a:bodyPr>
          <a:lstStyle/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Деца чији су родитељи укључени у  њихово образовање:</a:t>
            </a: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 -имају боље оцене;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-мање проблема у понашању;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-редовно су присутни на настави;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-осећају се сигурније;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-у великом броју случајева не заврше на поправном испиту;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-имају бољи успех у учењу и процесу социјализације;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-реализују своје наставне задатке због кординације која постоји између наставника и родитеља;</a:t>
            </a: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-имају веће тежње и мотивацију према школи...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uciteljica-1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979" y="168188"/>
            <a:ext cx="3880021" cy="248370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187146" y="543697"/>
            <a:ext cx="2286000" cy="122331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200" dirty="0" smtClean="0"/>
              <a:t>Предности за децу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1085" y="2893953"/>
            <a:ext cx="9997440" cy="3964047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Када су родитељи активно укључени у васпитно-образовни процес: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-сигурнији су у своје родитељске вештине;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-повећавају интеракцију са својом децом;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-већа су подршка деци;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-имају боље разумевање за наставнички и школски програм;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-осећају већу повезаност и посвећеност школи, а то преносе и на своју децу;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-радо се ангажују у наставним и ваннаставним активностима школе;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-позитивније сагледавају наставнике и њихов рад...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uciteljica-1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399" y="210065"/>
            <a:ext cx="6536725" cy="341576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29449" y="729049"/>
            <a:ext cx="3237470" cy="179173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200" dirty="0" smtClean="0"/>
              <a:t>Предности за родитеље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710616" y="642551"/>
            <a:ext cx="6730314" cy="140867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sr-Cyrl-R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од узајамне сарадње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Cyrl-RS" sz="32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sr-Cyrl-R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породице и школе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854" y="531340"/>
            <a:ext cx="9526730" cy="886297"/>
          </a:xfrm>
        </p:spPr>
        <p:txBody>
          <a:bodyPr>
            <a:normAutofit fontScale="90000"/>
          </a:bodyPr>
          <a:lstStyle/>
          <a:p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4400" b="1" dirty="0" smtClean="0">
                <a:latin typeface="Times New Roman" pitchFamily="18" charset="0"/>
                <a:cs typeface="Times New Roman" pitchFamily="18" charset="0"/>
              </a:rPr>
              <a:t>Резултат здравог односа породице и школе треба да буде:</a:t>
            </a:r>
            <a:br>
              <a:rPr lang="sr-Cyrl-R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927654"/>
            <a:ext cx="9997440" cy="4930346"/>
          </a:xfrm>
        </p:spPr>
        <p:txBody>
          <a:bodyPr>
            <a:noAutofit/>
          </a:bodyPr>
          <a:lstStyle/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Мотивисано дете, спремно да усваја нова знања и да гради шири поглед на свет.</a:t>
            </a:r>
          </a:p>
          <a:p>
            <a:pPr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Самопоуздано дете које редовно похађа школу, изграђује успешне социјалне односе и постаје добро интегрисана личност . </a:t>
            </a:r>
          </a:p>
          <a:p>
            <a:pPr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Оснажен родитељ који активно сарађује са школом и користи одговарајуће методе у образовању и васпитању детета, прихвата савете наставника јер је јасно да је главни циљ, добробит детета.</a:t>
            </a: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Задовољан наставник који континуирано сарађује са породицом и има њену подршку. Наставник чије се мишљење уважава, јер знање, компетенције и искуство које поседује су драгоцена помоћ породици.</a:t>
            </a:r>
          </a:p>
          <a:p>
            <a:pPr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/>
          </a:p>
        </p:txBody>
      </p:sp>
      <p:pic>
        <p:nvPicPr>
          <p:cNvPr id="5" name="Content Placeholder 5" descr="_107377083_blurryget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0043" y="706397"/>
            <a:ext cx="2742283" cy="1542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518" y="2239044"/>
            <a:ext cx="9872720" cy="4618956"/>
          </a:xfrm>
        </p:spPr>
        <p:txBody>
          <a:bodyPr>
            <a:norm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Током школовања родитељи треба да имају континуирани контакт са учитељима,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наставницима, разредним старешинама, педагошко-психолошком службом, директорком и да заједно доносе одлуке о даљем развоју и образовању детета.</a:t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ontent Placeholder 4" descr="shutterstock_2173526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6518" y="542554"/>
            <a:ext cx="2416217" cy="2917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97674" y="529960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Најбољи интерес детета постиже се само у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заједничком раду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школе и породице тј. родитеља и наставника као најзначајнијих чинилаца у животу детета.</a:t>
            </a:r>
          </a:p>
          <a:p>
            <a:pPr>
              <a:buNone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Школа и породица нису на супростављеним странама, већ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који иде ка заједничком циљу, а то је изградња здраве и стабилне личности детета. </a:t>
            </a:r>
          </a:p>
          <a:p>
            <a:pPr>
              <a:buFont typeface="Wingdings" pitchFamily="2" charset="2"/>
              <a:buChar char="ü"/>
            </a:pPr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Поверење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између породице и школе треба да  буде на највишем нивоу. Различита мишљења не треба да буду препрека, него снага за унапређивање васпитно-образовног процеса. 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Дељење одговорности, међусобна подршка, отворена комуникација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не сме да изостане!</a:t>
            </a: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903838" y="0"/>
            <a:ext cx="2706130" cy="1059291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Cyrl-RS" sz="40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sr-Cyrl-R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Закључак</a:t>
            </a:r>
            <a:r>
              <a:rPr kumimoji="0" lang="sr-Cyrl-RS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sr-Cyrl-RS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sr-Cyrl-RS" sz="4400" b="1" i="0" u="none" strike="noStrike" kern="1200" cap="all" normalizeH="0" baseline="0" noProof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en-US" sz="4300" b="1" i="0" u="none" strike="noStrike" kern="1200" cap="all" normalizeH="0" baseline="0" noProof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urved Right Arrow 7"/>
          <p:cNvSpPr/>
          <p:nvPr/>
        </p:nvSpPr>
        <p:spPr>
          <a:xfrm>
            <a:off x="1445742" y="4633783"/>
            <a:ext cx="494271" cy="15816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11232291" y="4720281"/>
            <a:ext cx="457200" cy="165580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506" y="1534709"/>
            <a:ext cx="9997440" cy="1143000"/>
          </a:xfrm>
        </p:spPr>
        <p:txBody>
          <a:bodyPr>
            <a:noAutofit/>
          </a:bodyPr>
          <a:lstStyle/>
          <a:p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Припремила,</a:t>
            </a:r>
            <a:br>
              <a:rPr lang="sr-Cyrl-R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dirty="0" smtClean="0">
                <a:latin typeface="Times New Roman" pitchFamily="18" charset="0"/>
                <a:cs typeface="Times New Roman" pitchFamily="18" charset="0"/>
              </a:rPr>
              <a:t>учитељица Кристина Михајловић.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5690" y="3069227"/>
            <a:ext cx="4418829" cy="3356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863" y="1149178"/>
            <a:ext cx="9997440" cy="4374291"/>
          </a:xfrm>
        </p:spPr>
        <p:txBody>
          <a:bodyPr>
            <a:normAutofit fontScale="90000"/>
          </a:bodyPr>
          <a:lstStyle/>
          <a:p>
            <a:r>
              <a:rPr lang="sr-Cyrl-RS" sz="4400" dirty="0" smtClean="0">
                <a:latin typeface="Times New Roman" pitchFamily="18" charset="0"/>
                <a:cs typeface="Times New Roman" pitchFamily="18" charset="0"/>
              </a:rPr>
              <a:t>Сарадња са родитељима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Сарадња школе и породице је и законска обавеза (дефинисана у смислу обавезе учешћа родитеља у саветодавним и управним органима школе, у планирању и програмирању, у извршавању школских активности, информисању и слично)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Циљ сарадње школе са породицом ученика је подизање нивоа партнерства родитељ-школа у остваривању образовно-васпитне функције школе и пружање помоћи и подршке родитељима у обављању васпитне улоге.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Различити су облици активности који омогућавају континуирану и добру сарадњу између родитеља и школе.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Таква сарадња омогућава правовремено информисање родитеља о свим аспектима школског живота, релевантних за развој, образовање и васпитање ученика.</a:t>
            </a:r>
            <a:br>
              <a:rPr lang="sr-Cyrl-RS" sz="2200" dirty="0" smtClean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Облици сарадње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7999" y="1668163"/>
            <a:ext cx="5312033" cy="4458002"/>
          </a:xfrm>
        </p:spPr>
        <p:txBody>
          <a:bodyPr>
            <a:normAutofit fontScale="92500" lnSpcReduction="10000"/>
          </a:bodyPr>
          <a:lstStyle/>
          <a:p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>Индивидуални разговори  (отворена врата)  </a:t>
            </a:r>
          </a:p>
          <a:p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Размена информација о успехи, напредовању, интересовањима ученика, његовом односу према вршњацима, наставницима... Давање савета и помоћи родитељима или старатељима од стране наставника, психолога, педагога или директора школе.</a:t>
            </a: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>Родитељски састанци</a:t>
            </a:r>
          </a:p>
          <a:p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Упознавање са наставним планом и програмом, организацијом рада школе, уџбеницима и неопходним материјалом за рад, правилима понашања, успехом, проблемима у оквиру одељења...</a:t>
            </a:r>
          </a:p>
          <a:p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parent-teacher-rel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3731" y="1220910"/>
            <a:ext cx="4748470" cy="4718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Облици сарадње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Cyrl-RS" sz="2200" b="1" u="sng" dirty="0" smtClean="0">
                <a:latin typeface="Times New Roman" pitchFamily="18" charset="0"/>
                <a:cs typeface="Times New Roman" pitchFamily="18" charset="0"/>
              </a:rPr>
              <a:t>Едукативна предавања</a:t>
            </a:r>
          </a:p>
          <a:p>
            <a:pPr>
              <a:buNone/>
            </a:pPr>
            <a:endParaRPr lang="sr-Cyrl-RS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Организују се са циљем размене искустава и развијање родитељаких вештина.</a:t>
            </a:r>
          </a:p>
          <a:p>
            <a:pPr>
              <a:buNone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Кроз кратка предавања, дискусију, анализу примера, родитељи се оснажују за своју улогу.</a:t>
            </a:r>
          </a:p>
          <a:p>
            <a:pPr>
              <a:buNone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Различите теме се бирају у зависности од потреба и актуелне ситуације у школи.</a:t>
            </a:r>
          </a:p>
          <a:p>
            <a:pPr>
              <a:buNone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Cyrl-RS" sz="2200" i="1" dirty="0" smtClean="0">
                <a:latin typeface="Times New Roman" pitchFamily="18" charset="0"/>
                <a:cs typeface="Times New Roman" pitchFamily="18" charset="0"/>
              </a:rPr>
              <a:t>Како препознати насиље, Безбедно на Интернету, Здрав живот...</a:t>
            </a: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sr-Cyrl-RS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200" b="1" u="sng" dirty="0" smtClean="0">
                <a:latin typeface="Times New Roman" pitchFamily="18" charset="0"/>
                <a:cs typeface="Times New Roman" pitchFamily="18" charset="0"/>
              </a:rPr>
              <a:t>Саветодавни рад са родитељима</a:t>
            </a:r>
          </a:p>
          <a:p>
            <a:pPr>
              <a:buNone/>
            </a:pPr>
            <a:endParaRPr lang="sr-Cyrl-RS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Односи се на рад са родитељима чија деца имају потешкоће у учењу ,напредовању и понашању. Различити облици саветодавног рада, у зависности од проблема.</a:t>
            </a:r>
          </a:p>
          <a:p>
            <a:endParaRPr lang="en-US" sz="2000" dirty="0"/>
          </a:p>
        </p:txBody>
      </p:sp>
      <p:pic>
        <p:nvPicPr>
          <p:cNvPr id="6" name="Picture 5" descr="parent-teacher-rel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27061" y="382284"/>
            <a:ext cx="2483707" cy="246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529" y="-388702"/>
            <a:ext cx="5080000" cy="1162050"/>
          </a:xfrm>
        </p:spPr>
        <p:txBody>
          <a:bodyPr/>
          <a:lstStyle/>
          <a:p>
            <a:r>
              <a:rPr lang="sr-Cyrl-RS" dirty="0" smtClean="0"/>
              <a:t>Облици сарадње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9536" y="778473"/>
            <a:ext cx="10871200" cy="43838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>Дан  часова</a:t>
            </a:r>
          </a:p>
          <a:p>
            <a:pPr>
              <a:buNone/>
            </a:pPr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 оквиру програма сарадње са породицом школа сваког месеца организује дан посете часовима.</a:t>
            </a: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Родитељи имају могућност да присуствују образовно-васпитном раду (часовима).</a:t>
            </a:r>
          </a:p>
          <a:p>
            <a:pPr>
              <a:buNone/>
            </a:pPr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>Кућне посете </a:t>
            </a:r>
          </a:p>
          <a:p>
            <a:pPr>
              <a:buNone/>
            </a:pPr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Социјални радник у договору са психологом и разредним старешином одлази у кућне посете породицима са којима није успостављена сарадња, из којих деца нередовно похађају наставу или ради решавања других проблема који ометајуће делују на рад и развој детета.</a:t>
            </a:r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>Онлајн настава</a:t>
            </a:r>
          </a:p>
          <a:p>
            <a:pPr>
              <a:buNone/>
            </a:pPr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Организује се за ученике у случају непосредне ратне опасности и других ванредних ситуација, епидемија и слично. Право на стицање образовања наставом на даљину имају и ученици који су активни спортисти , ученици музичке или балетске школе, у случају болести или другог оправданог разлога, а у складу са законом.</a:t>
            </a:r>
          </a:p>
          <a:p>
            <a:endParaRPr lang="en-US" sz="2000" dirty="0"/>
          </a:p>
        </p:txBody>
      </p:sp>
      <p:pic>
        <p:nvPicPr>
          <p:cNvPr id="5" name="Picture 4" descr="parent-teacher-rel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1744" y="0"/>
            <a:ext cx="1754657" cy="174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Облици сарадње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>Дневни боравак</a:t>
            </a:r>
          </a:p>
          <a:p>
            <a:pPr>
              <a:buNone/>
            </a:pPr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Дневни боравак у овиру школа је велика помоћ запосленим родитељима. Овај вид рада у школи је подршка родитељима, јер ученици после или пре редовне наставе имају могућност да у боравку ураде домаћи, уче и имају припремљен оброк.</a:t>
            </a:r>
          </a:p>
          <a:p>
            <a:pPr>
              <a:buNone/>
            </a:pP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6" name="Picture 5" descr="parent-teacher-relation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98012" y="295555"/>
            <a:ext cx="2446636" cy="2431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Облици сарадње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>Учешће родитеља у Савету родитеља</a:t>
            </a:r>
          </a:p>
          <a:p>
            <a:pPr>
              <a:buNone/>
            </a:pPr>
            <a:endParaRPr lang="sr-Cyrl-RS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Родитељи имају могућност и законску обавезу да активно учествују преко својих представника у органима и тимовима школе.</a:t>
            </a: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Директор обезбеђује услове  да запослени, ученички парламент и савет родитеља активно учествује у доношењу одлука у циљу унапређења рада школе.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Облици сарадње</a:t>
            </a:r>
            <a:br>
              <a:rPr lang="sr-Cyrl-R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61318" y="1715882"/>
            <a:ext cx="8806249" cy="1484517"/>
          </a:xfrm>
        </p:spPr>
        <p:txBody>
          <a:bodyPr>
            <a:normAutofit fontScale="92500" lnSpcReduction="10000"/>
          </a:bodyPr>
          <a:lstStyle/>
          <a:p>
            <a:r>
              <a:rPr lang="sr-Cyrl-RS" sz="2200" b="1" u="sng" dirty="0" smtClean="0">
                <a:latin typeface="Times New Roman" pitchFamily="18" charset="0"/>
                <a:cs typeface="Times New Roman" pitchFamily="18" charset="0"/>
              </a:rPr>
              <a:t>Учешће родитеља у Школском одбору</a:t>
            </a:r>
          </a:p>
          <a:p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200" dirty="0" smtClean="0">
                <a:latin typeface="Times New Roman" pitchFamily="18" charset="0"/>
                <a:cs typeface="Times New Roman" pitchFamily="18" charset="0"/>
              </a:rPr>
              <a:t>Школски одбор представља орган управљања у школи, а чине га чланови Наставничког већа, односно запослених у школи, представници Савета родитеља и представници јединице локалне самоуправе.</a:t>
            </a:r>
          </a:p>
          <a:p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0108" y="3495632"/>
            <a:ext cx="10871200" cy="3992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000" b="1" u="sng" dirty="0" smtClean="0">
                <a:latin typeface="Times New Roman" pitchFamily="18" charset="0"/>
                <a:cs typeface="Times New Roman" pitchFamily="18" charset="0"/>
              </a:rPr>
              <a:t>Учешће родитеља у различитим Тимовима у школи</a:t>
            </a:r>
          </a:p>
          <a:p>
            <a:pPr>
              <a:buNone/>
            </a:pPr>
            <a:endParaRPr lang="sr-Cyrl-RS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У изради Развојног плана установе учествују кључне циљне групе (наставници, стручни сарадници, директор, ученици, родитељи, локална заједница).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1453</TotalTime>
  <Words>1367</Words>
  <Application>Microsoft Office PowerPoint</Application>
  <PresentationFormat>Custom</PresentationFormat>
  <Paragraphs>171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Solstice</vt:lpstr>
      <vt:lpstr>           САРАДЊА ШКОЛЕ И ПОРОДИЦЕ</vt:lpstr>
      <vt:lpstr>Успех ученика у великој мери зависи од комуникације између родитеља и наставника.   Од самог почетка школовања родитељи би требало да граде позитиван однос према  наставницима, педагошко-психолошкој служи и осталим запосленима у школи,  како би ученици на време схватили да је школа место где се родитељи срећу са наставницима и граде пријатељске односе.</vt:lpstr>
      <vt:lpstr>Сарадња са родитељима  Сарадња школе и породице је и законска обавеза (дефинисана у смислу обавезе учешћа родитеља у саветодавним и управним органима школе, у планирању и програмирању, у извршавању школских активности, информисању и слично).  Циљ сарадње школе са породицом ученика је подизање нивоа партнерства родитељ-школа у остваривању образовно-васпитне функције школе и пружање помоћи и подршке родитељима у обављању васпитне улоге.  Различити су облици активности који омогућавају континуирану и добру сарадњу између родитеља и школе.  Таква сарадња омогућава правовремено информисање родитеља о свим аспектима школског живота, релевантних за развој, образовање и васпитање ученика. </vt:lpstr>
      <vt:lpstr>Облици сарадње</vt:lpstr>
      <vt:lpstr>Облици сарадње</vt:lpstr>
      <vt:lpstr>Облици сарадње</vt:lpstr>
      <vt:lpstr>Облици сарадње</vt:lpstr>
      <vt:lpstr>Облици сарадње</vt:lpstr>
      <vt:lpstr>Облици сарадње </vt:lpstr>
      <vt:lpstr>Slide 10</vt:lpstr>
      <vt:lpstr>Облици сарадње</vt:lpstr>
      <vt:lpstr>Облици сарадње</vt:lpstr>
      <vt:lpstr>Облици сарадње</vt:lpstr>
      <vt:lpstr>Неспоразуми се ипак дешавају !  </vt:lpstr>
      <vt:lpstr> * Високообразовани родитељи се понекад према наставницима односе подцењивачки, јер мисле да знају више од наставника.   * Родитељи су често презаузети послом, па немају времена да долазе у школу, а то се одражава на сарадњу између школе и породице.   * Дешава се да родитељи љути и бесни дојуре у школу, када настане проблем, не прихватају проблем, већ бране дете.    * Приметна је и директна пропоционалност између нивоа образовања родитеља и формирања става према мишљену  наставника и својој деци. Па тако, родитељи који имају нижи степен образовања показују виши ниво негативног самопоштовања. Мање очекују од своје деце и мање су сарадљиви.  Насупрот томе, родитељи који имају виши ниво образовања имају и виши ниво позитивног самопоштовања, имају већа очекивања од своје деце и остварију већу сарадњу са школом.</vt:lpstr>
      <vt:lpstr> Корисно је, не улазити у расправу са родитељима!  Најбољи приступ током сарадње са родитељима ја “пронаћи решење”, а не “утврђивати ко је крив!”  </vt:lpstr>
      <vt:lpstr>Ометајући фактори успешне сарадње</vt:lpstr>
      <vt:lpstr>  -Немојте комуницирати са учитељем путем друштвеник мрежа и смс порука, једино уколико је хитно; -заказујте индивидуалне разговоре барем једном у току полугодишта, а чешће ако постоји проблем; -увек будите искрени, јер сте са наставницима на истој страни, а не на супростављеној; -уредно се одазовите на родитељске састанке и учествујте на њима; -систематски пратите рад, напредовање и понашање свог детета; -омогућите детету правилан емотиван и социјални развој; -предузимајте мере када дође до проблема; -имајте разумевања за повремене неуспехе; -захтеви родитеља треба да су у складу са могућностима детета, у супротном дете губи веру у себе и постаје безвољно...</vt:lpstr>
      <vt:lpstr>           -Наставник је покретач сарадње; -обавестити родитеље о успеху ученика, уложеном труду, помаку ученика који је остварио у односу на претходни период, похвалите понашање детета, а родитељ ће се осетити поносним;  -потребно је разговарати о томе шта је дете постигло и о могућностима да дете даље напредује и помоћи родитељима да добију конкретне идеје о томе шта могу радити код куће од активности; -уколико, само зовемо родитеље када се јаве проблеми, долази до неповерења; -родитељима дајте и поруку признања за остварене дететове резултате, а и њихово ангажовање; -придавање пажње процесу учења и труду које дете улаже, а не само крајњим резултатима; -омогућити родитељима да попричају са вама и да вас упознају; -Пример, уколико, дете дође из школе и каже да је добило јединицу, јер га наставница физике “не воли”, већина родитеља ће изградити негативну слику о наставници. Међутим, ако су претходно имали прилику да попричају са наставницом, упознају се са њеним начином рада, захтевима и осталим биће способни да донесу реалан суд о ономе што дете говори...     </vt:lpstr>
      <vt:lpstr>         Примери добре праксе који могу                   побољшати сарадњу  Мини пројекти  Примери заједничких активности родитеља и школе  Родитељи родитељима  У оквиру ових радионица родитељи чија деца завршавају школу, а остварили су одличне резултате у области учења и владања представљају своја искуства, навике ученика и однос према раду који доноси одличне резултате другим родитељима.   Родитељи се припремају код куће, за овај начин комуникације са другим родитељима.  Презентују рад своје деце другим родитељима, породичну климу и остале чиниоце који доводе до успеха.   </vt:lpstr>
      <vt:lpstr>       Здрав начин живота  Организовати сајам здравља у школи, који има за циљ да подстакне породице на здравију исхрану и здравије стилове живота. Родитељи из струке, на пример доктори, нутриционисти, насавници физичког и здравственог васпитања могу дати допринос у виду идеја и организације сајма.  Изградити радне навике  Организовати саветодавне  радионице које ће помоћи родитељима да код куће имају лакшу и једноставнију сарадњу са децом , а везане за израду домаћих задатака, континуирано учење и слично.  Дани без насиља   Радионице о вршњачком насиљу, препознавању, превенцији и одговорном реаговању у датим ситуацијама.  Водич кроз Основну школу  Радионица коју родитељи  припремају за  родитеље следећих генерација о својим искуствима и примерима добре праксе.            </vt:lpstr>
      <vt:lpstr> Ово су само неки од примера који могу бити драгоцена помоћ родитељима. Овакве радионице активирају све актере образовања, зближавају их и олакшавају решавање многих проблема у области образовања и васпитања.   Ту могу бити укључени родитељи, ученици, наставници, здравствени радници, представници локалне заједнице, психолози, педагози...  Оваква едукација не пружа само подршку и сарадњу , него и изобиље знања и искуства. </vt:lpstr>
      <vt:lpstr> од узајамне сарадње породице и школе</vt:lpstr>
      <vt:lpstr>  Када су родитељи активно укључени у васпитно-образовни процес:  -сигурнији су у своје родитељске вештине; -повећавају интеракцију са својом децом; -већа су подршка деци; -имају боље разумевање за наставнички и школски програм; -осећају већу повезаност и посвећеност школи, а то преносе и на своју децу; -радо се ангажују у наставним и ваннаставним активностима школе; -позитивније сагледавају наставнике и њихов рад... </vt:lpstr>
      <vt:lpstr> Резултат здравог односа породице и школе треба да буде:  </vt:lpstr>
      <vt:lpstr>      Током школовања родитељи треба да имају континуирани контакт са учитељима, наставницима, разредним старешинама, педагошко-психолошком службом, директорком и да заједно доносе одлуке о даљем развоју и образовању детета. </vt:lpstr>
      <vt:lpstr>Припремила,  учитељица Кристина Михајловић.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jakub halimovic</dc:creator>
  <cp:lastModifiedBy>Kum Milos</cp:lastModifiedBy>
  <cp:revision>101</cp:revision>
  <dcterms:created xsi:type="dcterms:W3CDTF">2021-11-15T22:14:09Z</dcterms:created>
  <dcterms:modified xsi:type="dcterms:W3CDTF">2024-03-21T13:52:32Z</dcterms:modified>
</cp:coreProperties>
</file>